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1"/>
  </p:notesMasterIdLst>
  <p:sldIdLst>
    <p:sldId id="329" r:id="rId3"/>
    <p:sldId id="440" r:id="rId4"/>
    <p:sldId id="523" r:id="rId5"/>
    <p:sldId id="526" r:id="rId6"/>
    <p:sldId id="431" r:id="rId7"/>
    <p:sldId id="432" r:id="rId8"/>
    <p:sldId id="436" r:id="rId9"/>
    <p:sldId id="547" r:id="rId10"/>
    <p:sldId id="524" r:id="rId11"/>
    <p:sldId id="447" r:id="rId12"/>
    <p:sldId id="438" r:id="rId13"/>
    <p:sldId id="448" r:id="rId14"/>
    <p:sldId id="449" r:id="rId15"/>
    <p:sldId id="450" r:id="rId16"/>
    <p:sldId id="540" r:id="rId17"/>
    <p:sldId id="541" r:id="rId18"/>
    <p:sldId id="542" r:id="rId19"/>
    <p:sldId id="451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660066"/>
    <a:srgbClr val="4D4D4D"/>
    <a:srgbClr val="B92D14"/>
    <a:srgbClr val="35759D"/>
    <a:srgbClr val="35B19D"/>
    <a:srgbClr val="20A6C6"/>
    <a:srgbClr val="DEDEDE"/>
    <a:srgbClr val="075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536" autoAdjust="0"/>
    <p:restoredTop sz="95596" autoAdjust="0"/>
  </p:normalViewPr>
  <p:slideViewPr>
    <p:cSldViewPr>
      <p:cViewPr>
        <p:scale>
          <a:sx n="72" d="100"/>
          <a:sy n="72" d="100"/>
        </p:scale>
        <p:origin x="-182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6D9B6-F1F9-4CCD-B720-2DD4E82FE5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C2D02-A090-4937-A441-96A76D5B8FC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02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46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4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4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28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98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2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28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28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2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5375"/>
            <a:ext cx="4038600" cy="1238250"/>
          </a:xfrm>
        </p:spPr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3175"/>
            <a:ext cx="4038600" cy="530225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000000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975" y="333375"/>
            <a:ext cx="2076450" cy="56102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" y="333375"/>
            <a:ext cx="6076950" cy="56102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7625" y="333375"/>
            <a:ext cx="8305800" cy="56102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" y="333375"/>
            <a:ext cx="830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8568952" cy="3756248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 </a:t>
            </a:r>
            <a:r>
              <a:rPr lang="en-US" sz="5400" b="1" dirty="0" smtClean="0"/>
              <a:t>Drugs affecting the endocrine system</a:t>
            </a:r>
          </a:p>
          <a:p>
            <a:pPr marL="0" indent="0" algn="ctr">
              <a:buNone/>
            </a:pPr>
            <a:r>
              <a:rPr lang="ar-IQ" sz="5400" b="1" dirty="0" err="1" smtClean="0"/>
              <a:t>ا.م.د</a:t>
            </a:r>
            <a:r>
              <a:rPr lang="ar-IQ" sz="5400" b="1" dirty="0" smtClean="0"/>
              <a:t>. اسامة ايوب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/>
              <a:t>                 Synthesis and secretion</a:t>
            </a: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3297966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v"/>
            </a:pPr>
            <a:r>
              <a:rPr lang="en-US" sz="2000" dirty="0" smtClean="0"/>
              <a:t>Secretion of </a:t>
            </a:r>
            <a:r>
              <a:rPr lang="en-US" sz="2000" dirty="0" smtClean="0">
                <a:solidFill>
                  <a:srgbClr val="FF0000"/>
                </a:solidFill>
              </a:rPr>
              <a:t>TSH</a:t>
            </a:r>
            <a:r>
              <a:rPr lang="en-US" sz="2000" dirty="0" smtClean="0"/>
              <a:t> by the anterior pituitary is stimulated by hypothalamic </a:t>
            </a:r>
            <a:r>
              <a:rPr lang="en-US" sz="2000" dirty="0" smtClean="0">
                <a:solidFill>
                  <a:srgbClr val="FF0000"/>
                </a:solidFill>
              </a:rPr>
              <a:t>TRH</a:t>
            </a:r>
            <a:r>
              <a:rPr lang="en-US" sz="2000" dirty="0" smtClean="0"/>
              <a:t>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TSH </a:t>
            </a:r>
            <a:r>
              <a:rPr lang="en-US" sz="2000" dirty="0">
                <a:solidFill>
                  <a:srgbClr val="FF0000"/>
                </a:solidFill>
              </a:rPr>
              <a:t>action is mediated </a:t>
            </a:r>
            <a:r>
              <a:rPr lang="en-US" sz="2000" dirty="0" smtClean="0">
                <a:solidFill>
                  <a:srgbClr val="FF0000"/>
                </a:solidFill>
              </a:rPr>
              <a:t>by </a:t>
            </a:r>
            <a:r>
              <a:rPr lang="en-US" sz="2000" dirty="0" err="1" smtClean="0"/>
              <a:t>cAMP</a:t>
            </a:r>
            <a:r>
              <a:rPr lang="en-US" sz="2000" dirty="0" smtClean="0"/>
              <a:t> </a:t>
            </a:r>
            <a:r>
              <a:rPr lang="en-US" sz="2000" dirty="0"/>
              <a:t>and leads to stimulation of iodide (I−) uptake by the </a:t>
            </a:r>
            <a:r>
              <a:rPr lang="en-US" sz="2000" dirty="0" smtClean="0"/>
              <a:t>thyroid gland</a:t>
            </a:r>
            <a:r>
              <a:rPr lang="en-US" sz="2000" dirty="0"/>
              <a:t>. Oxidation to iodine </a:t>
            </a:r>
            <a:r>
              <a:rPr lang="en-US" sz="2000" dirty="0" smtClean="0"/>
              <a:t> </a:t>
            </a:r>
            <a:r>
              <a:rPr lang="en-US" sz="2000" dirty="0"/>
              <a:t>by a peroxidase is followed by </a:t>
            </a:r>
            <a:r>
              <a:rPr lang="en-US" sz="2000" dirty="0" smtClean="0"/>
              <a:t>iodination of </a:t>
            </a:r>
            <a:r>
              <a:rPr lang="en-US" sz="2000" dirty="0" err="1"/>
              <a:t>tyrosines</a:t>
            </a:r>
            <a:r>
              <a:rPr lang="en-US" sz="2000" dirty="0"/>
              <a:t> on thyroglobulin.</a:t>
            </a:r>
            <a:endParaRPr lang="en-US" sz="2000" dirty="0" smtClean="0"/>
          </a:p>
          <a:p>
            <a:pPr marL="0" indent="0" algn="l" rtl="0">
              <a:buNone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000" b="1" dirty="0" smtClean="0"/>
              <a:t>Mechanism of action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Ø"/>
            </a:pPr>
            <a:r>
              <a:rPr lang="en-US" sz="1800" dirty="0" smtClean="0"/>
              <a:t>Both </a:t>
            </a:r>
            <a:r>
              <a:rPr lang="en-US" sz="1800" i="1" dirty="0" smtClean="0"/>
              <a:t>T</a:t>
            </a:r>
            <a:r>
              <a:rPr lang="en-US" sz="1800" dirty="0" smtClean="0"/>
              <a:t>4 and </a:t>
            </a:r>
            <a:r>
              <a:rPr lang="en-US" sz="1800" i="1" dirty="0" smtClean="0"/>
              <a:t>T</a:t>
            </a:r>
            <a:r>
              <a:rPr lang="en-US" sz="1800" dirty="0" smtClean="0"/>
              <a:t>3 must dissociate from </a:t>
            </a:r>
            <a:r>
              <a:rPr lang="en-US" sz="1800" dirty="0" err="1" smtClean="0"/>
              <a:t>thyroxine</a:t>
            </a:r>
            <a:r>
              <a:rPr lang="en-US" sz="1800" dirty="0" smtClean="0"/>
              <a:t>-binding plasma proteins prior to entry into cells, either by diffusion or by active transport.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/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 smtClean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1800" dirty="0" smtClean="0"/>
              <a:t>Drugs that </a:t>
            </a:r>
            <a:r>
              <a:rPr lang="en-US" sz="1800" dirty="0" smtClean="0">
                <a:solidFill>
                  <a:srgbClr val="FF0000"/>
                </a:solidFill>
              </a:rPr>
              <a:t>induce the P450 enzymes</a:t>
            </a:r>
            <a:r>
              <a:rPr lang="en-US" sz="1800" dirty="0" smtClean="0"/>
              <a:t>, such as </a:t>
            </a:r>
            <a:r>
              <a:rPr lang="en-US" sz="1800" i="1" dirty="0" err="1" smtClean="0"/>
              <a:t>phenytoin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rifampin</a:t>
            </a:r>
            <a:r>
              <a:rPr lang="en-US" sz="1800" dirty="0" smtClean="0"/>
              <a:t>, and </a:t>
            </a:r>
            <a:r>
              <a:rPr lang="en-US" sz="1800" i="1" dirty="0" err="1" smtClean="0"/>
              <a:t>phenobarbital</a:t>
            </a:r>
            <a:r>
              <a:rPr lang="en-US" sz="1800" dirty="0" smtClean="0"/>
              <a:t>, accelerate metabolism of the thyroid hormones</a:t>
            </a:r>
            <a:endParaRPr lang="en-US" sz="1800" dirty="0"/>
          </a:p>
          <a:p>
            <a:pPr marL="0" indent="0" algn="l" rtl="0">
              <a:buNone/>
            </a:pPr>
            <a:endParaRPr lang="en-US" sz="18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18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18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1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000" b="1" dirty="0" smtClean="0"/>
              <a:t>Treatment of hypothyroidism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Hypothyroidism usually results from </a:t>
            </a:r>
            <a:r>
              <a:rPr lang="en-US" sz="2000" dirty="0" smtClean="0">
                <a:solidFill>
                  <a:srgbClr val="FF0000"/>
                </a:solidFill>
              </a:rPr>
              <a:t>autoimmune</a:t>
            </a:r>
            <a:r>
              <a:rPr lang="en-US" sz="2000" dirty="0"/>
              <a:t> destruction of the gland or the </a:t>
            </a:r>
            <a:r>
              <a:rPr lang="en-US" sz="2000" dirty="0" smtClean="0"/>
              <a:t>peroxidase(Hashimoto thyroiditis)</a:t>
            </a: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diagnosed by elevated TSH</a:t>
            </a:r>
          </a:p>
          <a:p>
            <a:pPr algn="l" rtl="0">
              <a:buFont typeface="Wingdings" pitchFamily="2" charset="2"/>
              <a:buChar char="Ø"/>
            </a:pPr>
            <a:endParaRPr lang="en-US" sz="2000" i="1" dirty="0" smtClean="0"/>
          </a:p>
          <a:p>
            <a:pPr algn="l" rtl="0">
              <a:buFont typeface="Wingdings" pitchFamily="2" charset="2"/>
              <a:buChar char="Ø"/>
            </a:pPr>
            <a:endParaRPr lang="en-US" sz="2000" i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Steady </a:t>
            </a:r>
            <a:r>
              <a:rPr lang="en-US" sz="2000" dirty="0" smtClean="0"/>
              <a:t>state is achieved in 6 to 8 weeks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Toxicity</a:t>
            </a:r>
            <a:r>
              <a:rPr lang="en-US" sz="2000" dirty="0"/>
              <a:t> </a:t>
            </a:r>
            <a:r>
              <a:rPr lang="en-US" sz="2000" dirty="0" smtClean="0"/>
              <a:t>is directly </a:t>
            </a:r>
            <a:r>
              <a:rPr lang="en-US" sz="2000" dirty="0"/>
              <a:t>related to T4 levels and manifests as nervousness, </a:t>
            </a:r>
            <a:r>
              <a:rPr lang="en-US" sz="2000" dirty="0" smtClean="0"/>
              <a:t>palpitations and </a:t>
            </a:r>
            <a:r>
              <a:rPr lang="en-US" sz="2000" dirty="0"/>
              <a:t>tachycardia, heat intolerance, and unexplained weight loss.</a:t>
            </a: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b="1" dirty="0" smtClean="0"/>
              <a:t>Treatment of hyperthyroidism (</a:t>
            </a:r>
            <a:r>
              <a:rPr lang="en-US" sz="2000" b="1" dirty="0" err="1" smtClean="0"/>
              <a:t>thyrotoxicosis</a:t>
            </a:r>
            <a:r>
              <a:rPr lang="en-US" sz="2000" b="1" dirty="0" smtClean="0"/>
              <a:t>)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Excessive amounts of thyroid hormones </a:t>
            </a:r>
            <a:r>
              <a:rPr lang="en-US" sz="2000" dirty="0" smtClean="0"/>
              <a:t>in the circulation are associated with a number of disease states, including Graves disease(antibody like TSH), toxic adenoma and goiter.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TSH</a:t>
            </a:r>
            <a:r>
              <a:rPr lang="en-US" sz="2000" dirty="0" smtClean="0"/>
              <a:t> levels are </a:t>
            </a:r>
            <a:r>
              <a:rPr lang="en-US" sz="2000" dirty="0" smtClean="0">
                <a:solidFill>
                  <a:srgbClr val="FF0000"/>
                </a:solidFill>
              </a:rPr>
              <a:t>reduced</a:t>
            </a:r>
            <a:r>
              <a:rPr lang="en-US" sz="2000" dirty="0" smtClean="0"/>
              <a:t> due to negative feedback.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None/>
            </a:pPr>
            <a:endParaRPr lang="en-US" sz="18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18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18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1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571480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4000" dirty="0" err="1" smtClean="0"/>
              <a:t>Thioamides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500042"/>
            <a:ext cx="7315200" cy="6169318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propylthiouracil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i="1" dirty="0" smtClean="0">
                <a:solidFill>
                  <a:srgbClr val="FF0000"/>
                </a:solidFill>
              </a:rPr>
              <a:t>PTU</a:t>
            </a:r>
            <a:r>
              <a:rPr lang="en-US" sz="2000" b="1" dirty="0" smtClean="0">
                <a:solidFill>
                  <a:srgbClr val="FF0000"/>
                </a:solidFill>
              </a:rPr>
              <a:t>), </a:t>
            </a:r>
            <a:r>
              <a:rPr lang="en-US" sz="2000" b="1" dirty="0" err="1" smtClean="0">
                <a:solidFill>
                  <a:srgbClr val="FF0000"/>
                </a:solidFill>
              </a:rPr>
              <a:t>carbimazol</a:t>
            </a:r>
            <a:r>
              <a:rPr lang="en-US" sz="2000" b="1" dirty="0" smtClean="0">
                <a:solidFill>
                  <a:srgbClr val="FF0000"/>
                </a:solidFill>
              </a:rPr>
              <a:t> and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methimazole</a:t>
            </a:r>
            <a:r>
              <a:rPr lang="en-US" sz="2000" b="1" dirty="0" smtClean="0"/>
              <a:t>, are concentrated in the thyroid.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dirty="0" smtClean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b="1" dirty="0" smtClean="0"/>
              <a:t>inhibit both the oxidative processes required for </a:t>
            </a:r>
            <a:r>
              <a:rPr lang="en-US" sz="2000" b="1" dirty="0" smtClean="0">
                <a:solidFill>
                  <a:srgbClr val="FF0000"/>
                </a:solidFill>
              </a:rPr>
              <a:t>iodination of </a:t>
            </a:r>
            <a:r>
              <a:rPr lang="en-US" sz="2000" b="1" dirty="0" err="1" smtClean="0">
                <a:solidFill>
                  <a:srgbClr val="FF0000"/>
                </a:solidFill>
              </a:rPr>
              <a:t>tyrosyl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groups and the </a:t>
            </a:r>
            <a:r>
              <a:rPr lang="en-US" sz="2000" b="1" dirty="0" smtClean="0">
                <a:solidFill>
                  <a:srgbClr val="FF0000"/>
                </a:solidFill>
              </a:rPr>
              <a:t>condensation (</a:t>
            </a:r>
            <a:r>
              <a:rPr lang="en-US" sz="2000" b="1" dirty="0" smtClean="0"/>
              <a:t>coupling) of </a:t>
            </a:r>
            <a:r>
              <a:rPr lang="en-US" sz="2000" b="1" dirty="0" err="1" smtClean="0"/>
              <a:t>iodotyrosines</a:t>
            </a:r>
            <a:r>
              <a:rPr lang="en-US" sz="2000" b="1" dirty="0" smtClean="0"/>
              <a:t> to form </a:t>
            </a:r>
            <a:r>
              <a:rPr lang="en-US" sz="2000" b="1" i="1" dirty="0" smtClean="0"/>
              <a:t>T</a:t>
            </a:r>
            <a:r>
              <a:rPr lang="en-US" sz="2000" b="1" dirty="0" smtClean="0"/>
              <a:t>3 and </a:t>
            </a:r>
            <a:r>
              <a:rPr lang="en-US" sz="2000" b="1" i="1" dirty="0" smtClean="0"/>
              <a:t>T</a:t>
            </a:r>
            <a:r>
              <a:rPr lang="en-US" sz="2000" b="1" dirty="0" smtClean="0"/>
              <a:t>4.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dirty="0" smtClean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b="1" i="1" dirty="0" smtClean="0"/>
              <a:t>PTU </a:t>
            </a:r>
            <a:r>
              <a:rPr lang="en-US" sz="2000" b="1" dirty="0" smtClean="0"/>
              <a:t>can </a:t>
            </a:r>
            <a:r>
              <a:rPr lang="en-US" sz="2000" b="1" dirty="0" smtClean="0">
                <a:solidFill>
                  <a:srgbClr val="FF0000"/>
                </a:solidFill>
              </a:rPr>
              <a:t>also </a:t>
            </a:r>
            <a:r>
              <a:rPr lang="en-US" sz="2000" b="1" dirty="0" smtClean="0"/>
              <a:t>block the conversion of </a:t>
            </a:r>
            <a:r>
              <a:rPr lang="en-US" sz="2000" b="1" i="1" dirty="0" smtClean="0"/>
              <a:t>T4 </a:t>
            </a:r>
            <a:r>
              <a:rPr lang="en-US" sz="2000" b="1" dirty="0" smtClean="0"/>
              <a:t>to </a:t>
            </a:r>
            <a:r>
              <a:rPr lang="en-US" sz="2000" b="1" i="1" dirty="0" smtClean="0"/>
              <a:t>T</a:t>
            </a:r>
            <a:r>
              <a:rPr lang="en-US" sz="2000" b="1" dirty="0" smtClean="0"/>
              <a:t>3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b="1" dirty="0" smtClean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9900"/>
                </a:solidFill>
              </a:rPr>
              <a:t>agranulocytosis</a:t>
            </a:r>
            <a:r>
              <a:rPr lang="en-US" sz="2000" b="1" dirty="0" smtClean="0">
                <a:solidFill>
                  <a:srgbClr val="009900"/>
                </a:solidFill>
              </a:rPr>
              <a:t>, rash, edema and liver failure </a:t>
            </a:r>
            <a:r>
              <a:rPr lang="en-US" sz="2000" b="1" i="1" dirty="0" smtClean="0">
                <a:solidFill>
                  <a:srgbClr val="009900"/>
                </a:solidFill>
              </a:rPr>
              <a:t>.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18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18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18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1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571480"/>
          </a:xfrm>
        </p:spPr>
        <p:txBody>
          <a:bodyPr/>
          <a:lstStyle/>
          <a:p>
            <a:pPr rtl="0"/>
            <a:r>
              <a:rPr lang="en-US" sz="2400" b="1" dirty="0"/>
              <a:t>1. Removal of part or all of the thyroid:</a:t>
            </a: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500042"/>
            <a:ext cx="7315200" cy="6169318"/>
          </a:xfrm>
        </p:spPr>
        <p:txBody>
          <a:bodyPr/>
          <a:lstStyle/>
          <a:p>
            <a:pPr algn="l" rtl="0"/>
            <a:r>
              <a:rPr lang="en-US" sz="2000" dirty="0" smtClean="0"/>
              <a:t>Either </a:t>
            </a:r>
            <a:r>
              <a:rPr lang="en-US" sz="2000" dirty="0">
                <a:solidFill>
                  <a:srgbClr val="FF0000"/>
                </a:solidFill>
              </a:rPr>
              <a:t>surgically</a:t>
            </a:r>
            <a:r>
              <a:rPr lang="en-US" sz="2000" dirty="0"/>
              <a:t> or </a:t>
            </a:r>
            <a:endParaRPr lang="en-US" sz="2000" dirty="0" smtClean="0"/>
          </a:p>
          <a:p>
            <a:pPr algn="l" rtl="0"/>
            <a:r>
              <a:rPr lang="en-US" sz="2000" dirty="0" smtClean="0"/>
              <a:t>by </a:t>
            </a:r>
            <a:r>
              <a:rPr lang="en-US" sz="2000" dirty="0"/>
              <a:t>destruction of the gland with </a:t>
            </a:r>
            <a:r>
              <a:rPr lang="en-US" sz="2000" dirty="0" smtClean="0"/>
              <a:t>r</a:t>
            </a:r>
            <a:r>
              <a:rPr lang="en-US" sz="2000" dirty="0" smtClean="0">
                <a:solidFill>
                  <a:srgbClr val="FF0000"/>
                </a:solidFill>
              </a:rPr>
              <a:t>adioactive iodine </a:t>
            </a:r>
            <a:r>
              <a:rPr lang="en-US" sz="2000" dirty="0"/>
              <a:t>(131I</a:t>
            </a:r>
            <a:r>
              <a:rPr lang="en-US" sz="2000" dirty="0" smtClean="0"/>
              <a:t>),</a:t>
            </a:r>
          </a:p>
          <a:p>
            <a:pPr algn="l" rtl="0"/>
            <a:r>
              <a:rPr lang="en-US" sz="2000" dirty="0" smtClean="0"/>
              <a:t>Most </a:t>
            </a:r>
            <a:r>
              <a:rPr lang="en-US" sz="2000" dirty="0"/>
              <a:t>patients </a:t>
            </a:r>
            <a:r>
              <a:rPr lang="en-US" sz="2000" dirty="0">
                <a:solidFill>
                  <a:srgbClr val="FF0000"/>
                </a:solidFill>
              </a:rPr>
              <a:t>become hypothyroid </a:t>
            </a:r>
            <a:r>
              <a:rPr lang="en-US" sz="2000" dirty="0" smtClean="0"/>
              <a:t>and </a:t>
            </a:r>
            <a:r>
              <a:rPr lang="en-US" sz="2000" dirty="0"/>
              <a:t>require treatment with </a:t>
            </a:r>
            <a:r>
              <a:rPr lang="en-US" sz="2000" i="1" dirty="0"/>
              <a:t>levothyroxine</a:t>
            </a:r>
            <a:r>
              <a:rPr lang="en-US" sz="2000" i="1" dirty="0" smtClean="0"/>
              <a:t>.</a:t>
            </a:r>
          </a:p>
        </p:txBody>
      </p:sp>
      <p:sp>
        <p:nvSpPr>
          <p:cNvPr id="2" name="AutoShape 2" descr="نتيجة بحث الصور عن ‪. Removal of part or all of the thyroi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نتيجة بحث الصور عن ‪. Removal of part or all of the thyroid‬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571480"/>
          </a:xfrm>
        </p:spPr>
        <p:txBody>
          <a:bodyPr/>
          <a:lstStyle/>
          <a:p>
            <a:pPr rtl="0"/>
            <a:r>
              <a:rPr lang="en-US" sz="2400" b="1" dirty="0"/>
              <a:t>2. Inhibition of thyroid hormone synthesis:</a:t>
            </a: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500042"/>
            <a:ext cx="7315200" cy="6169318"/>
          </a:xfrm>
        </p:spPr>
        <p:txBody>
          <a:bodyPr/>
          <a:lstStyle/>
          <a:p>
            <a:pPr algn="l" rtl="0"/>
            <a:r>
              <a:rPr lang="en-US" sz="2000" dirty="0" smtClean="0"/>
              <a:t>The </a:t>
            </a:r>
            <a:r>
              <a:rPr lang="en-US" sz="2000" dirty="0" err="1"/>
              <a:t>t</a:t>
            </a:r>
            <a:r>
              <a:rPr lang="en-US" sz="2000" b="1" dirty="0" err="1"/>
              <a:t>hioamides</a:t>
            </a:r>
            <a:r>
              <a:rPr lang="en-US" sz="2000" b="1" dirty="0" smtClean="0"/>
              <a:t>,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algn="l" rtl="0"/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Methimazole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i="1" dirty="0" smtClean="0"/>
              <a:t>i</a:t>
            </a:r>
            <a:r>
              <a:rPr lang="en-US" sz="2000" dirty="0" smtClean="0"/>
              <a:t>s </a:t>
            </a:r>
            <a:r>
              <a:rPr lang="en-US" sz="2000" dirty="0"/>
              <a:t>preferred over </a:t>
            </a:r>
            <a:r>
              <a:rPr lang="en-US" sz="2000" i="1" dirty="0"/>
              <a:t>PTU </a:t>
            </a:r>
            <a:r>
              <a:rPr lang="en-US" sz="2000" dirty="0"/>
              <a:t>because it has a longer half-life, </a:t>
            </a:r>
            <a:r>
              <a:rPr lang="en-US" sz="2000" dirty="0" smtClean="0"/>
              <a:t>and </a:t>
            </a:r>
            <a:r>
              <a:rPr lang="en-US" sz="2000" dirty="0"/>
              <a:t>a lower incidence of adverse effects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 smtClean="0"/>
              <a:t>However, </a:t>
            </a:r>
            <a:r>
              <a:rPr lang="en-US" sz="2000" i="1" dirty="0" smtClean="0">
                <a:solidFill>
                  <a:srgbClr val="FF0000"/>
                </a:solidFill>
              </a:rPr>
              <a:t>PTU </a:t>
            </a:r>
            <a:r>
              <a:rPr lang="en-US" sz="2000" dirty="0">
                <a:solidFill>
                  <a:srgbClr val="FF0000"/>
                </a:solidFill>
              </a:rPr>
              <a:t>is recommended during the first trimester </a:t>
            </a:r>
            <a:r>
              <a:rPr lang="en-US" sz="2000" dirty="0"/>
              <a:t>of pregnancy </a:t>
            </a:r>
            <a:r>
              <a:rPr lang="en-US" sz="2000" dirty="0" smtClean="0"/>
              <a:t> </a:t>
            </a:r>
            <a:r>
              <a:rPr lang="en-US" sz="2000" i="1" dirty="0" smtClean="0"/>
              <a:t>PTU </a:t>
            </a:r>
            <a:r>
              <a:rPr lang="en-US" sz="2000" dirty="0"/>
              <a:t>has </a:t>
            </a:r>
            <a:r>
              <a:rPr lang="en-US" sz="2000" dirty="0" smtClean="0"/>
              <a:t>been associated </a:t>
            </a:r>
            <a:r>
              <a:rPr lang="en-US" sz="2000" dirty="0"/>
              <a:t>with hepatotoxicity and, rarely, agranulocytosis.</a:t>
            </a: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571480"/>
          </a:xfrm>
        </p:spPr>
        <p:txBody>
          <a:bodyPr/>
          <a:lstStyle/>
          <a:p>
            <a:pPr rtl="0"/>
            <a:r>
              <a:rPr lang="en-US" sz="2400" b="1" dirty="0"/>
              <a:t>3. Blockade of hormone release:</a:t>
            </a: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500042"/>
            <a:ext cx="7315200" cy="6169318"/>
          </a:xfrm>
        </p:spPr>
        <p:txBody>
          <a:bodyPr/>
          <a:lstStyle/>
          <a:p>
            <a:pPr algn="l" rtl="0"/>
            <a:r>
              <a:rPr lang="en-US" sz="2000" dirty="0" smtClean="0"/>
              <a:t>A </a:t>
            </a:r>
            <a:r>
              <a:rPr lang="en-US" sz="2000" dirty="0"/>
              <a:t>pharmacologic dose of </a:t>
            </a:r>
            <a:r>
              <a:rPr lang="en-US" sz="2000" i="1" dirty="0" smtClean="0"/>
              <a:t>iodide </a:t>
            </a:r>
            <a:r>
              <a:rPr lang="en-US" sz="2000" dirty="0" smtClean="0"/>
              <a:t>inhibits </a:t>
            </a:r>
            <a:r>
              <a:rPr lang="en-US" sz="2000" dirty="0"/>
              <a:t>the iodination of </a:t>
            </a:r>
            <a:r>
              <a:rPr lang="en-US" sz="2000" dirty="0" err="1"/>
              <a:t>tyrosines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(“Wolff-</a:t>
            </a:r>
            <a:r>
              <a:rPr lang="en-US" sz="2000" dirty="0" err="1">
                <a:solidFill>
                  <a:srgbClr val="FF0000"/>
                </a:solidFill>
              </a:rPr>
              <a:t>Chaikoff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effect)</a:t>
            </a:r>
          </a:p>
          <a:p>
            <a:pPr algn="l" rtl="0"/>
            <a:endParaRPr lang="en-US" sz="2000" dirty="0"/>
          </a:p>
          <a:p>
            <a:pPr algn="l" rtl="0"/>
            <a:endParaRPr lang="en-US" sz="2000" dirty="0" smtClean="0"/>
          </a:p>
          <a:p>
            <a:pPr algn="l" rtl="0"/>
            <a:endParaRPr lang="en-US" sz="2000" i="1" dirty="0" smtClean="0"/>
          </a:p>
          <a:p>
            <a:pPr algn="l" rtl="0"/>
            <a:r>
              <a:rPr lang="en-US" sz="2000" dirty="0" smtClean="0"/>
              <a:t>Adverse </a:t>
            </a:r>
            <a:r>
              <a:rPr lang="en-US" sz="2000" dirty="0"/>
              <a:t>effects </a:t>
            </a:r>
            <a:endParaRPr lang="en-US" sz="2000" dirty="0" smtClean="0"/>
          </a:p>
          <a:p>
            <a:pPr algn="l" rtl="0"/>
            <a:r>
              <a:rPr lang="en-US" sz="2000" dirty="0" smtClean="0">
                <a:solidFill>
                  <a:srgbClr val="009900"/>
                </a:solidFill>
              </a:rPr>
              <a:t>sore </a:t>
            </a:r>
            <a:r>
              <a:rPr lang="en-US" sz="2000" dirty="0">
                <a:solidFill>
                  <a:srgbClr val="009900"/>
                </a:solidFill>
              </a:rPr>
              <a:t>mouth and throat</a:t>
            </a:r>
            <a:r>
              <a:rPr lang="en-US" sz="2000" dirty="0" smtClean="0">
                <a:solidFill>
                  <a:srgbClr val="009900"/>
                </a:solidFill>
              </a:rPr>
              <a:t>,</a:t>
            </a:r>
            <a:r>
              <a:rPr lang="en-US" sz="2000" dirty="0">
                <a:solidFill>
                  <a:srgbClr val="009900"/>
                </a:solidFill>
              </a:rPr>
              <a:t> swelling of the tongue or larynx, rashes, ulcerations of </a:t>
            </a:r>
            <a:r>
              <a:rPr lang="en-US" sz="2000" dirty="0" smtClean="0">
                <a:solidFill>
                  <a:srgbClr val="009900"/>
                </a:solidFill>
              </a:rPr>
              <a:t>mucous membranes</a:t>
            </a:r>
            <a:r>
              <a:rPr lang="en-US" sz="2000" dirty="0">
                <a:solidFill>
                  <a:srgbClr val="009900"/>
                </a:solidFill>
              </a:rPr>
              <a:t>, and a metallic taste in the mouth.</a:t>
            </a:r>
            <a:endParaRPr lang="ar-IQ" sz="20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3600" b="1" dirty="0" smtClean="0"/>
              <a:t>Thyroid storm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b="1" dirty="0" smtClean="0"/>
              <a:t>The therapeutic options for thyroid storm are the same as those for hyperthyroidism, except that the drugs are given in higher doses and more frequently.</a:t>
            </a:r>
          </a:p>
          <a:p>
            <a:pPr algn="l" rtl="0">
              <a:buFont typeface="Wingdings" pitchFamily="2" charset="2"/>
              <a:buChar char="Ø"/>
            </a:pPr>
            <a:endParaRPr lang="en-US" sz="2000" b="1" dirty="0" smtClean="0"/>
          </a:p>
          <a:p>
            <a:pPr algn="l" rtl="0">
              <a:buFont typeface="Wingdings" pitchFamily="2" charset="2"/>
              <a:buChar char="Ø"/>
            </a:pPr>
            <a:endParaRPr lang="en-US" sz="2000" b="1" dirty="0" smtClean="0"/>
          </a:p>
          <a:p>
            <a:pPr algn="l" rtl="0">
              <a:buFont typeface="Wingdings" pitchFamily="2" charset="2"/>
              <a:buChar char="Ø"/>
            </a:pPr>
            <a:endParaRPr lang="en-US" sz="20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/>
              <a:t>Iodide decreases the </a:t>
            </a:r>
            <a:r>
              <a:rPr lang="en-US" sz="2000" b="1" dirty="0" err="1" smtClean="0">
                <a:solidFill>
                  <a:srgbClr val="FF0000"/>
                </a:solidFill>
              </a:rPr>
              <a:t>vascularity</a:t>
            </a:r>
            <a:r>
              <a:rPr lang="en-US" sz="2000" b="1" dirty="0" smtClean="0"/>
              <a:t> of the thyroid gland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000" b="1" dirty="0" smtClean="0"/>
              <a:t>HORMONES OF THE POSTERIOR PITUITARY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v"/>
            </a:pPr>
            <a:r>
              <a:rPr lang="en-US" sz="2000" dirty="0" smtClean="0"/>
              <a:t>In contrast to the hormones of the anterior pituitary </a:t>
            </a:r>
            <a:r>
              <a:rPr lang="en-US" sz="2000" i="1" dirty="0" smtClean="0">
                <a:solidFill>
                  <a:srgbClr val="FF0000"/>
                </a:solidFill>
              </a:rPr>
              <a:t>vasopressin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FF0000"/>
                </a:solidFill>
              </a:rPr>
              <a:t>oxytocin</a:t>
            </a:r>
            <a:r>
              <a:rPr lang="en-US" sz="2000" dirty="0" smtClean="0"/>
              <a:t>, 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v"/>
            </a:pPr>
            <a:r>
              <a:rPr lang="en-US" sz="2000" dirty="0" smtClean="0"/>
              <a:t>not regulated by releasing hormones . </a:t>
            </a:r>
            <a:r>
              <a:rPr lang="en-US" sz="2000" dirty="0" smtClean="0">
                <a:solidFill>
                  <a:srgbClr val="FF0000"/>
                </a:solidFill>
              </a:rPr>
              <a:t>Instead, </a:t>
            </a:r>
            <a:r>
              <a:rPr lang="en-US" sz="2000" dirty="0" smtClean="0"/>
              <a:t>they are synthesized in the hypothalamus, transported to the posterior pituitary, and released in response to </a:t>
            </a:r>
            <a:r>
              <a:rPr lang="en-US" sz="2000" dirty="0" smtClean="0">
                <a:solidFill>
                  <a:srgbClr val="FF0000"/>
                </a:solidFill>
              </a:rPr>
              <a:t>specific physiologic signals.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/>
          </a:p>
          <a:p>
            <a:pPr algn="l" rtl="0"/>
            <a:r>
              <a:rPr lang="en-US" sz="2000" dirty="0">
                <a:latin typeface="Helvetica"/>
                <a:cs typeface="Helvetica"/>
              </a:rPr>
              <a:t>such as high plasma </a:t>
            </a:r>
            <a:r>
              <a:rPr lang="en-US" sz="2000" dirty="0" err="1">
                <a:latin typeface="Helvetica"/>
                <a:cs typeface="Helvetica"/>
              </a:rPr>
              <a:t>osmolarity</a:t>
            </a:r>
            <a:r>
              <a:rPr lang="en-US" sz="2000" dirty="0">
                <a:latin typeface="Helvetica"/>
                <a:cs typeface="Helvetica"/>
              </a:rPr>
              <a:t> or parturition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</a:p>
          <a:p>
            <a:pPr algn="l" rtl="0"/>
            <a:endParaRPr lang="en-US" sz="2000" dirty="0">
              <a:latin typeface="Helvetica"/>
              <a:cs typeface="Helvetica"/>
            </a:endParaRPr>
          </a:p>
          <a:p>
            <a:pPr algn="l" rtl="0"/>
            <a:r>
              <a:rPr lang="en-US" sz="2000" dirty="0" smtClean="0">
                <a:latin typeface="Helvetica"/>
                <a:cs typeface="Helvetica"/>
              </a:rPr>
              <a:t> Both hormones </a:t>
            </a:r>
            <a:r>
              <a:rPr lang="en-US" sz="2000" dirty="0">
                <a:latin typeface="Helvetica"/>
                <a:cs typeface="Helvetica"/>
              </a:rPr>
              <a:t>are </a:t>
            </a:r>
            <a:r>
              <a:rPr lang="en-US" sz="2000" dirty="0">
                <a:solidFill>
                  <a:srgbClr val="FF0000"/>
                </a:solidFill>
                <a:latin typeface="Helvetica"/>
                <a:cs typeface="Helvetica"/>
              </a:rPr>
              <a:t>administered intravenously </a:t>
            </a:r>
            <a:r>
              <a:rPr lang="en-US" sz="2000" dirty="0">
                <a:latin typeface="Helvetica"/>
                <a:cs typeface="Helvetica"/>
              </a:rPr>
              <a:t>and have very </a:t>
            </a:r>
            <a:r>
              <a:rPr lang="en-US" sz="2000" dirty="0">
                <a:solidFill>
                  <a:srgbClr val="FF0000"/>
                </a:solidFill>
                <a:latin typeface="Helvetica"/>
                <a:cs typeface="Helvetica"/>
              </a:rPr>
              <a:t>short half-lives</a:t>
            </a:r>
            <a:r>
              <a:rPr lang="en-US" sz="2000" dirty="0">
                <a:latin typeface="Helvetica"/>
                <a:cs typeface="Helvetica"/>
              </a:rPr>
              <a:t>.</a:t>
            </a:r>
            <a:endParaRPr lang="en-US" sz="2000" dirty="0" smtClean="0"/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527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marL="0" indent="0" algn="ctr" rtl="0"/>
            <a:r>
              <a:rPr lang="en-US" sz="2800" b="1" dirty="0"/>
              <a:t>Oxytocin</a:t>
            </a:r>
            <a:endParaRPr lang="en-US" sz="28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000" i="1" dirty="0" smtClean="0"/>
              <a:t>Oxytocin </a:t>
            </a:r>
            <a:r>
              <a:rPr lang="en-US" sz="2000" dirty="0" smtClean="0"/>
              <a:t> originally extracted from animal posterior pituitaries, is now chemically synthesized. 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Its only use  in obstetrics, where it is employed to </a:t>
            </a:r>
            <a:r>
              <a:rPr lang="en-US" sz="2000" dirty="0" smtClean="0">
                <a:solidFill>
                  <a:srgbClr val="FF0000"/>
                </a:solidFill>
              </a:rPr>
              <a:t>stimulate uterine contraction</a:t>
            </a:r>
            <a:r>
              <a:rPr lang="en-US" sz="2000" dirty="0" smtClean="0"/>
              <a:t> to induce or reinforce labor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endParaRPr lang="en-US" sz="2000" dirty="0"/>
          </a:p>
          <a:p>
            <a:pPr algn="l" rtl="0">
              <a:buFont typeface="Wingdings" pitchFamily="2" charset="2"/>
              <a:buChar char="v"/>
            </a:pPr>
            <a:r>
              <a:rPr lang="en-US" sz="2000" dirty="0"/>
              <a:t>Its antidiuretic and </a:t>
            </a:r>
            <a:r>
              <a:rPr lang="en-US" sz="2000" dirty="0" err="1"/>
              <a:t>pressor</a:t>
            </a:r>
            <a:r>
              <a:rPr lang="en-US" sz="2000" dirty="0"/>
              <a:t> activities are </a:t>
            </a:r>
            <a:r>
              <a:rPr lang="en-US" sz="2000" dirty="0">
                <a:solidFill>
                  <a:srgbClr val="FF0000"/>
                </a:solidFill>
              </a:rPr>
              <a:t>much </a:t>
            </a:r>
            <a:r>
              <a:rPr lang="en-US" sz="2000" dirty="0" smtClean="0">
                <a:solidFill>
                  <a:srgbClr val="FF0000"/>
                </a:solidFill>
              </a:rPr>
              <a:t>less </a:t>
            </a:r>
            <a:r>
              <a:rPr lang="en-US" sz="2000" dirty="0" smtClean="0"/>
              <a:t>pronounced </a:t>
            </a:r>
            <a:r>
              <a:rPr lang="en-US" sz="2000" dirty="0"/>
              <a:t>than those of vasopressin.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/>
          </a:p>
          <a:p>
            <a:pPr marL="0" indent="0" algn="l" rtl="0">
              <a:buNone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b="1" dirty="0" smtClean="0"/>
              <a:t>Vasopressin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In the kidney, it binds to the </a:t>
            </a:r>
            <a:r>
              <a:rPr lang="en-US" sz="2000" dirty="0" smtClean="0">
                <a:solidFill>
                  <a:srgbClr val="FF0000"/>
                </a:solidFill>
              </a:rPr>
              <a:t>V2 receptor </a:t>
            </a:r>
            <a:r>
              <a:rPr lang="en-US" sz="2000" dirty="0" smtClean="0"/>
              <a:t>to increase water permeability and </a:t>
            </a:r>
            <a:r>
              <a:rPr lang="en-US" sz="2000" dirty="0" smtClean="0">
                <a:solidFill>
                  <a:srgbClr val="FF0000"/>
                </a:solidFill>
              </a:rPr>
              <a:t>reabsorption</a:t>
            </a:r>
            <a:r>
              <a:rPr lang="en-US" sz="2000" dirty="0" smtClean="0"/>
              <a:t> in the collecting tubules. Thus, the major use of </a:t>
            </a:r>
            <a:r>
              <a:rPr lang="en-US" sz="2000" b="1" i="1" dirty="0" smtClean="0">
                <a:solidFill>
                  <a:srgbClr val="009900"/>
                </a:solidFill>
              </a:rPr>
              <a:t>vasopressin </a:t>
            </a:r>
            <a:r>
              <a:rPr lang="en-US" sz="2000" b="1" dirty="0" smtClean="0">
                <a:solidFill>
                  <a:srgbClr val="009900"/>
                </a:solidFill>
              </a:rPr>
              <a:t>is to treat diabetes insipidus.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The affinity of ADH to V1 receptors is</a:t>
            </a:r>
            <a:r>
              <a:rPr lang="en-US" sz="2000" dirty="0" smtClean="0">
                <a:solidFill>
                  <a:srgbClr val="FF0000"/>
                </a:solidFill>
              </a:rPr>
              <a:t> lower </a:t>
            </a:r>
            <a:r>
              <a:rPr lang="en-US" sz="2000" dirty="0" smtClean="0"/>
              <a:t>than that of the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receptors, and smooth muscle effects are seen only with doses larger than those affecting the kidney.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55575" y="836712"/>
            <a:ext cx="7315200" cy="5900538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ADH also stimulates </a:t>
            </a:r>
            <a:r>
              <a:rPr lang="en-US" sz="2000" dirty="0" smtClean="0">
                <a:solidFill>
                  <a:srgbClr val="FF0000"/>
                </a:solidFill>
              </a:rPr>
              <a:t>blood platelet aggregation </a:t>
            </a:r>
            <a:r>
              <a:rPr lang="en-US" sz="2000" dirty="0" smtClean="0"/>
              <a:t>and </a:t>
            </a:r>
            <a:r>
              <a:rPr lang="en-US" sz="2000" dirty="0" err="1" smtClean="0"/>
              <a:t>mobilisation</a:t>
            </a:r>
            <a:r>
              <a:rPr lang="en-US" sz="2000" dirty="0" smtClean="0"/>
              <a:t> of coagulation factors. 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In the CNS, ADH acts as a </a:t>
            </a:r>
            <a:r>
              <a:rPr lang="en-US" sz="2000" dirty="0" err="1" smtClean="0"/>
              <a:t>neuromodulator</a:t>
            </a:r>
            <a:r>
              <a:rPr lang="en-US" sz="2000" dirty="0" smtClean="0"/>
              <a:t> and neurotransmitter. When released into the pituitary 'portal circulation', it promotes the release of </a:t>
            </a:r>
            <a:r>
              <a:rPr lang="en-US" sz="2000" dirty="0" smtClean="0">
                <a:solidFill>
                  <a:srgbClr val="FF0000"/>
                </a:solidFill>
              </a:rPr>
              <a:t>ACTH</a:t>
            </a:r>
            <a:r>
              <a:rPr lang="en-US" sz="2000" dirty="0" smtClean="0"/>
              <a:t> from the anterior pituitary by an action on </a:t>
            </a:r>
            <a:r>
              <a:rPr lang="en-US" sz="2000" dirty="0" smtClean="0">
                <a:solidFill>
                  <a:srgbClr val="FF0000"/>
                </a:solidFill>
              </a:rPr>
              <a:t>V</a:t>
            </a:r>
            <a:r>
              <a:rPr lang="en-US" sz="2000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 receptors.</a:t>
            </a:r>
          </a:p>
          <a:p>
            <a:pPr algn="l" rtl="0">
              <a:buNone/>
            </a:pPr>
            <a:endParaRPr lang="en-US" sz="2000" b="1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28800" y="0"/>
            <a:ext cx="7315200" cy="6741368"/>
          </a:xfrm>
        </p:spPr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It is use in the management of </a:t>
            </a:r>
            <a:r>
              <a:rPr lang="en-US" sz="2000" dirty="0" smtClean="0">
                <a:solidFill>
                  <a:srgbClr val="FF0000"/>
                </a:solidFill>
              </a:rPr>
              <a:t>cardiac arrest </a:t>
            </a:r>
            <a:r>
              <a:rPr lang="en-US" sz="2000" dirty="0" smtClean="0"/>
              <a:t>and in </a:t>
            </a:r>
            <a:r>
              <a:rPr lang="en-US" sz="2000" dirty="0" smtClean="0">
                <a:solidFill>
                  <a:srgbClr val="FF0000"/>
                </a:solidFill>
              </a:rPr>
              <a:t>controlling bleeding </a:t>
            </a:r>
            <a:r>
              <a:rPr lang="en-US" sz="2000" dirty="0" smtClean="0"/>
              <a:t>due to esophageal </a:t>
            </a:r>
            <a:r>
              <a:rPr lang="en-US" sz="2000" dirty="0" err="1" smtClean="0"/>
              <a:t>varices</a:t>
            </a:r>
            <a:r>
              <a:rPr lang="en-US" sz="2000" dirty="0" smtClean="0"/>
              <a:t> or colonic </a:t>
            </a:r>
            <a:r>
              <a:rPr lang="en-US" sz="2000" dirty="0" err="1" smtClean="0"/>
              <a:t>diverticula</a:t>
            </a:r>
            <a:r>
              <a:rPr lang="en-US" sz="2000" dirty="0" smtClean="0"/>
              <a:t>. 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dirty="0" smtClean="0"/>
              <a:t>Abdominal pain</a:t>
            </a:r>
            <a:r>
              <a:rPr lang="en-US" sz="2000" dirty="0"/>
              <a:t>, tremor, and vertigo can also occur.</a:t>
            </a: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i="1" dirty="0" smtClean="0"/>
          </a:p>
          <a:p>
            <a:pPr algn="l" rtl="0">
              <a:buFont typeface="Wingdings" panose="05000000000000000000" pitchFamily="2" charset="2"/>
              <a:buChar char="v"/>
            </a:pPr>
            <a:r>
              <a:rPr lang="en-US" sz="2000" i="1" dirty="0" err="1" smtClean="0"/>
              <a:t>Desmopressin</a:t>
            </a:r>
            <a:r>
              <a:rPr lang="en-US" sz="2000" i="1" dirty="0" smtClean="0"/>
              <a:t> </a:t>
            </a:r>
            <a:r>
              <a:rPr lang="en-US" sz="2000" dirty="0" smtClean="0"/>
              <a:t>is conveniently administered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intranasally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rgbClr val="FF0000"/>
                </a:solidFill>
              </a:rPr>
              <a:t>orally</a:t>
            </a:r>
            <a:r>
              <a:rPr lang="en-US" sz="2000" dirty="0" smtClean="0"/>
              <a:t>. However, the nasal formulation is no longer indicated for enuresis due to reports of </a:t>
            </a:r>
            <a:r>
              <a:rPr lang="en-US" sz="2000" dirty="0" smtClean="0">
                <a:solidFill>
                  <a:srgbClr val="FF0000"/>
                </a:solidFill>
              </a:rPr>
              <a:t>seizures</a:t>
            </a:r>
            <a:r>
              <a:rPr lang="en-US" sz="2000" dirty="0" smtClean="0"/>
              <a:t> in children using the nasal spray. Local irritation may occur with the nasal spray.</a:t>
            </a:r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r>
              <a:rPr lang="en-US" sz="2400" b="1" dirty="0" smtClean="0"/>
              <a:t>                        THYROID HORMONES</a:t>
            </a: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1785798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v"/>
            </a:pPr>
            <a:r>
              <a:rPr lang="en-US" sz="2000" dirty="0"/>
              <a:t>The thyroid gland is made up of multiple follicles that consist of a </a:t>
            </a:r>
            <a:r>
              <a:rPr lang="en-US" sz="2000" dirty="0">
                <a:solidFill>
                  <a:srgbClr val="FF0000"/>
                </a:solidFill>
              </a:rPr>
              <a:t>single layer of epithelial cells </a:t>
            </a:r>
            <a:r>
              <a:rPr lang="en-US" sz="2000" dirty="0"/>
              <a:t>surrounding </a:t>
            </a: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lumen </a:t>
            </a:r>
            <a:r>
              <a:rPr lang="en-US" sz="2000" dirty="0">
                <a:solidFill>
                  <a:srgbClr val="FF0000"/>
                </a:solidFill>
              </a:rPr>
              <a:t>filled with </a:t>
            </a:r>
            <a:r>
              <a:rPr lang="en-US" sz="2000" dirty="0" smtClean="0">
                <a:solidFill>
                  <a:srgbClr val="FF0000"/>
                </a:solidFill>
              </a:rPr>
              <a:t>thyroglobulin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v"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Thyroid function is controlled by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TSH (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thyrotropin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r>
              <a:rPr lang="en-US" sz="2400" b="1" dirty="0" smtClean="0"/>
              <a:t>                        THYROID HORMONES</a:t>
            </a: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v"/>
            </a:pPr>
            <a:r>
              <a:rPr lang="en-US" sz="2000" b="1" dirty="0" smtClean="0"/>
              <a:t>The thyroid gland facilitates normal growth and maturation by maintaining a </a:t>
            </a:r>
            <a:r>
              <a:rPr lang="en-US" sz="2000" b="1" dirty="0" smtClean="0">
                <a:solidFill>
                  <a:srgbClr val="FF0000"/>
                </a:solidFill>
              </a:rPr>
              <a:t>level of metabolism </a:t>
            </a:r>
            <a:r>
              <a:rPr lang="en-US" sz="2000" b="1" dirty="0" smtClean="0"/>
              <a:t>in the tissues that is optimal for their normal function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b="1" dirty="0" smtClean="0"/>
          </a:p>
          <a:p>
            <a:pPr marL="0" indent="0" algn="l" rtl="0">
              <a:buFont typeface="Wingdings" pitchFamily="2" charset="2"/>
              <a:buChar char="v"/>
            </a:pPr>
            <a:r>
              <a:rPr lang="en-US" sz="2000" b="1" dirty="0" smtClean="0"/>
              <a:t>The two major thyroid hormones are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triiodothyronine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T</a:t>
            </a:r>
            <a:r>
              <a:rPr lang="en-US" sz="2000" b="1" dirty="0" smtClean="0"/>
              <a:t>3; the most active form) and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thyroxine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T</a:t>
            </a:r>
            <a:r>
              <a:rPr lang="en-US" sz="2000" b="1" dirty="0" smtClean="0"/>
              <a:t>4).</a:t>
            </a:r>
          </a:p>
          <a:p>
            <a:pPr marL="0" indent="0" algn="l" rtl="0">
              <a:buNone/>
            </a:pPr>
            <a:endParaRPr lang="en-US" sz="2000" dirty="0"/>
          </a:p>
          <a:p>
            <a:pPr marL="0" indent="0" algn="l" rtl="0">
              <a:buNone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0" indent="0" algn="l" rtl="0">
              <a:buNone/>
            </a:pPr>
            <a:endParaRPr lang="en-US" sz="20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نتيجة بحث الصور عن ‪thyroid gland anatomy‬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4248472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95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r>
              <a:rPr lang="en-US" sz="2400" b="1" dirty="0" smtClean="0"/>
              <a:t>                        THYROID HORMONES</a:t>
            </a: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034270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FF0000"/>
                </a:solidFill>
              </a:rPr>
              <a:t>inadequate secretion </a:t>
            </a:r>
            <a:r>
              <a:rPr lang="en-US" sz="2000" b="1" dirty="0" smtClean="0"/>
              <a:t>of thyroid hormone (hypothyroidism) results in </a:t>
            </a:r>
            <a:r>
              <a:rPr lang="en-US" sz="2000" b="1" dirty="0" err="1" smtClean="0"/>
              <a:t>bradycardia</a:t>
            </a:r>
            <a:r>
              <a:rPr lang="en-US" sz="2000" b="1" dirty="0" smtClean="0"/>
              <a:t>, poor resistance to cold, and mental and physical slowing (in children this can cause mental retardation and dwarfism).</a:t>
            </a:r>
          </a:p>
          <a:p>
            <a:pPr marL="0" indent="0" algn="l" rtl="0">
              <a:buFont typeface="Wingdings" pitchFamily="2" charset="2"/>
              <a:buChar char="v"/>
            </a:pPr>
            <a:endParaRPr lang="en-US" sz="2000" b="1" dirty="0" smtClean="0"/>
          </a:p>
          <a:p>
            <a:pPr marL="0" indent="0" algn="l" rtl="0">
              <a:buFont typeface="Wingdings" pitchFamily="2" charset="2"/>
              <a:buChar char="v"/>
            </a:pPr>
            <a:r>
              <a:rPr lang="en-US" sz="2000" b="1" dirty="0" smtClean="0"/>
              <a:t>an </a:t>
            </a:r>
            <a:r>
              <a:rPr lang="en-US" sz="2000" b="1" dirty="0" smtClean="0">
                <a:solidFill>
                  <a:srgbClr val="FF0000"/>
                </a:solidFill>
              </a:rPr>
              <a:t>excess of thyroid hormones </a:t>
            </a:r>
            <a:r>
              <a:rPr lang="en-US" sz="2000" b="1" dirty="0" smtClean="0"/>
              <a:t>is secreted (hyperthyroidism), then tachycardia and cardiac arrhythmias, body wasting, nervousness, </a:t>
            </a:r>
            <a:r>
              <a:rPr lang="en-US" sz="2000" b="1" dirty="0" err="1" smtClean="0"/>
              <a:t>exophthalmus</a:t>
            </a:r>
            <a:r>
              <a:rPr lang="en-US" sz="2000" b="1" dirty="0" smtClean="0"/>
              <a:t> tremor, and excess heat production can occur. </a:t>
            </a:r>
            <a:endParaRPr lang="en-US" sz="2000" b="1" dirty="0"/>
          </a:p>
          <a:p>
            <a:pPr marL="0" indent="0" algn="l" rtl="0">
              <a:buNone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owerpoint-template">
  <a:themeElements>
    <a:clrScheme name="Custom 10">
      <a:dk1>
        <a:srgbClr val="4D4D4D"/>
      </a:dk1>
      <a:lt1>
        <a:srgbClr val="FFFFFF"/>
      </a:lt1>
      <a:dk2>
        <a:srgbClr val="4D4D4D"/>
      </a:dk2>
      <a:lt2>
        <a:srgbClr val="1F367F"/>
      </a:lt2>
      <a:accent1>
        <a:srgbClr val="104BB0"/>
      </a:accent1>
      <a:accent2>
        <a:srgbClr val="0647DA"/>
      </a:accent2>
      <a:accent3>
        <a:srgbClr val="FFFFFF"/>
      </a:accent3>
      <a:accent4>
        <a:srgbClr val="404040"/>
      </a:accent4>
      <a:accent5>
        <a:srgbClr val="0C98DA"/>
      </a:accent5>
      <a:accent6>
        <a:srgbClr val="104BB0"/>
      </a:accent6>
      <a:hlink>
        <a:srgbClr val="0C98DA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188D7"/>
        </a:lt2>
        <a:accent1>
          <a:srgbClr val="4C9CD2"/>
        </a:accent1>
        <a:accent2>
          <a:srgbClr val="84BEE6"/>
        </a:accent2>
        <a:accent3>
          <a:srgbClr val="FFFFFF"/>
        </a:accent3>
        <a:accent4>
          <a:srgbClr val="404040"/>
        </a:accent4>
        <a:accent5>
          <a:srgbClr val="B2CBE5"/>
        </a:accent5>
        <a:accent6>
          <a:srgbClr val="77ACD0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190F1"/>
        </a:lt2>
        <a:accent1>
          <a:srgbClr val="1FA4FF"/>
        </a:accent1>
        <a:accent2>
          <a:srgbClr val="21C5FF"/>
        </a:accent2>
        <a:accent3>
          <a:srgbClr val="FFFFFF"/>
        </a:accent3>
        <a:accent4>
          <a:srgbClr val="404040"/>
        </a:accent4>
        <a:accent5>
          <a:srgbClr val="ABCFFF"/>
        </a:accent5>
        <a:accent6>
          <a:srgbClr val="1DB2E7"/>
        </a:accent6>
        <a:hlink>
          <a:srgbClr val="21D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5BE2"/>
        </a:lt2>
        <a:accent1>
          <a:srgbClr val="1F84FF"/>
        </a:accent1>
        <a:accent2>
          <a:srgbClr val="21AAFF"/>
        </a:accent2>
        <a:accent3>
          <a:srgbClr val="FFFFFF"/>
        </a:accent3>
        <a:accent4>
          <a:srgbClr val="404040"/>
        </a:accent4>
        <a:accent5>
          <a:srgbClr val="ABC2FF"/>
        </a:accent5>
        <a:accent6>
          <a:srgbClr val="1D9AE7"/>
        </a:accent6>
        <a:hlink>
          <a:srgbClr val="21C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4A6E8"/>
        </a:lt2>
        <a:accent1>
          <a:srgbClr val="0C84F2"/>
        </a:accent1>
        <a:accent2>
          <a:srgbClr val="086BE2"/>
        </a:accent2>
        <a:accent3>
          <a:srgbClr val="FFFFFF"/>
        </a:accent3>
        <a:accent4>
          <a:srgbClr val="404040"/>
        </a:accent4>
        <a:accent5>
          <a:srgbClr val="AAC2F7"/>
        </a:accent5>
        <a:accent6>
          <a:srgbClr val="0660CD"/>
        </a:accent6>
        <a:hlink>
          <a:srgbClr val="0454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4BDE8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1313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FFCF01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9C0202"/>
        </a:lt2>
        <a:accent1>
          <a:srgbClr val="EB0903"/>
        </a:accent1>
        <a:accent2>
          <a:srgbClr val="ED4D05"/>
        </a:accent2>
        <a:accent3>
          <a:srgbClr val="FFFFFF"/>
        </a:accent3>
        <a:accent4>
          <a:srgbClr val="404040"/>
        </a:accent4>
        <a:accent5>
          <a:srgbClr val="F3AAAA"/>
        </a:accent5>
        <a:accent6>
          <a:srgbClr val="D74504"/>
        </a:accent6>
        <a:hlink>
          <a:srgbClr val="FEB11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11663</TotalTime>
  <Words>903</Words>
  <Application>Microsoft Office PowerPoint</Application>
  <PresentationFormat>On-screen Show (4:3)</PresentationFormat>
  <Paragraphs>154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powerpoint-template</vt:lpstr>
      <vt:lpstr>2_powerpoint-template</vt:lpstr>
      <vt:lpstr>PowerPoint Presentation</vt:lpstr>
      <vt:lpstr>                                                                                                  HORMONES OF THE POSTERIOR PITUITARY    </vt:lpstr>
      <vt:lpstr>Oxytocin</vt:lpstr>
      <vt:lpstr>                                                                                                      Vasopressin   </vt:lpstr>
      <vt:lpstr>PowerPoint Presentation</vt:lpstr>
      <vt:lpstr>PowerPoint Presentation</vt:lpstr>
      <vt:lpstr>                        THYROID HORMONES</vt:lpstr>
      <vt:lpstr>                        THYROID HORMONES</vt:lpstr>
      <vt:lpstr>                        THYROID HORMONES</vt:lpstr>
      <vt:lpstr>                 Synthesis and secretion</vt:lpstr>
      <vt:lpstr>                                                                                                                      Mechanism of action     </vt:lpstr>
      <vt:lpstr>                                                                                                              Treatment of hypothyroidism      </vt:lpstr>
      <vt:lpstr>                                                                                                                Treatment of hyperthyroidism (thyrotoxicosis)        </vt:lpstr>
      <vt:lpstr>                                                                                                                               Thioamides       </vt:lpstr>
      <vt:lpstr>1. Removal of part or all of the thyroid:</vt:lpstr>
      <vt:lpstr>2. Inhibition of thyroid hormone synthesis:</vt:lpstr>
      <vt:lpstr>3. Blockade of hormone release:</vt:lpstr>
      <vt:lpstr>                                                                                                                                Thyroid storm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Ausama</dc:creator>
  <cp:lastModifiedBy>Maher</cp:lastModifiedBy>
  <cp:revision>984</cp:revision>
  <dcterms:created xsi:type="dcterms:W3CDTF">2012-09-21T11:26:58Z</dcterms:created>
  <dcterms:modified xsi:type="dcterms:W3CDTF">2019-02-25T19:44:46Z</dcterms:modified>
</cp:coreProperties>
</file>